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Poppins Ultra-Bold" charset="1" panose="00000900000000000000"/>
      <p:regular r:id="rId14"/>
    </p:embeddedFont>
    <p:embeddedFont>
      <p:font typeface="Poppins" charset="1" panose="00000500000000000000"/>
      <p:regular r:id="rId15"/>
    </p:embeddedFont>
    <p:embeddedFont>
      <p:font typeface="Poppins Bold" charset="1" panose="00000800000000000000"/>
      <p:regular r:id="rId16"/>
    </p:embeddedFont>
    <p:embeddedFont>
      <p:font typeface="Poppins Italics" charset="1" panose="000005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jpe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333017">
            <a:off x="6056210" y="4481716"/>
            <a:ext cx="6542811" cy="2240323"/>
            <a:chOff x="0" y="0"/>
            <a:chExt cx="1113791" cy="38137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13791" cy="381373"/>
            </a:xfrm>
            <a:custGeom>
              <a:avLst/>
              <a:gdLst/>
              <a:ahLst/>
              <a:cxnLst/>
              <a:rect r="r" b="b" t="t" l="l"/>
              <a:pathLst>
                <a:path h="381373" w="1113791">
                  <a:moveTo>
                    <a:pt x="0" y="0"/>
                  </a:moveTo>
                  <a:lnTo>
                    <a:pt x="1113791" y="0"/>
                  </a:lnTo>
                  <a:lnTo>
                    <a:pt x="1113791" y="381373"/>
                  </a:lnTo>
                  <a:lnTo>
                    <a:pt x="0" y="381373"/>
                  </a:lnTo>
                  <a:close/>
                </a:path>
              </a:pathLst>
            </a:custGeom>
            <a:solidFill>
              <a:srgbClr val="2657C1"/>
            </a:solidFill>
            <a:ln w="95250" cap="sq">
              <a:solidFill>
                <a:srgbClr val="F7F7F7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113791" cy="419473"/>
            </a:xfrm>
            <a:prstGeom prst="rect">
              <a:avLst/>
            </a:prstGeom>
          </p:spPr>
          <p:txBody>
            <a:bodyPr anchor="ctr" rtlCol="false" tIns="93682" lIns="93682" bIns="93682" rIns="93682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-147946">
            <a:off x="1055610" y="2318203"/>
            <a:ext cx="16230600" cy="6900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013"/>
              </a:lnSpc>
            </a:pPr>
            <a:r>
              <a:rPr lang="en-US" sz="18696" b="true">
                <a:solidFill>
                  <a:srgbClr val="2657C1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Government </a:t>
            </a:r>
            <a:r>
              <a:rPr lang="en-US" sz="18696" b="true">
                <a:solidFill>
                  <a:srgbClr val="F7F7F7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and</a:t>
            </a:r>
            <a:r>
              <a:rPr lang="en-US" sz="18696" b="true">
                <a:solidFill>
                  <a:srgbClr val="2657C1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 </a:t>
            </a:r>
          </a:p>
          <a:p>
            <a:pPr algn="ctr">
              <a:lnSpc>
                <a:spcPts val="17559"/>
              </a:lnSpc>
            </a:pPr>
            <a:r>
              <a:rPr lang="en-US" sz="19296" b="true">
                <a:solidFill>
                  <a:srgbClr val="2657C1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Politics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740164" y="962025"/>
            <a:ext cx="4519136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40"/>
              </a:lnSpc>
            </a:pPr>
            <a:r>
              <a:rPr lang="en-US" sz="26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Matthayom 5 2/2568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28700" y="1028700"/>
            <a:ext cx="329999" cy="391110"/>
          </a:xfrm>
          <a:custGeom>
            <a:avLst/>
            <a:gdLst/>
            <a:ahLst/>
            <a:cxnLst/>
            <a:rect r="r" b="b" t="t" l="l"/>
            <a:pathLst>
              <a:path h="391110" w="329999">
                <a:moveTo>
                  <a:pt x="0" y="0"/>
                </a:moveTo>
                <a:lnTo>
                  <a:pt x="329999" y="0"/>
                </a:lnTo>
                <a:lnTo>
                  <a:pt x="329999" y="391110"/>
                </a:lnTo>
                <a:lnTo>
                  <a:pt x="0" y="391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444069" y="962025"/>
            <a:ext cx="4519136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40"/>
              </a:lnSpc>
            </a:pPr>
            <a:r>
              <a:rPr lang="en-US" b="true" sz="2600" spc="-52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English for Political Science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9106729"/>
            <a:ext cx="2424961" cy="457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 i="true">
                <a:solidFill>
                  <a:srgbClr val="2657C1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Presented by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453661" y="9106729"/>
            <a:ext cx="3601686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40"/>
              </a:lnSpc>
            </a:pPr>
            <a:r>
              <a:rPr lang="en-US" b="true" sz="2600" spc="-52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Miss Supada Sarakul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249833" y="2067217"/>
            <a:ext cx="7038167" cy="8219783"/>
            <a:chOff x="0" y="0"/>
            <a:chExt cx="9384222" cy="1095971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1094" r="0" b="11094"/>
            <a:stretch>
              <a:fillRect/>
            </a:stretch>
          </p:blipFill>
          <p:spPr>
            <a:xfrm flipH="false" flipV="false">
              <a:off x="0" y="0"/>
              <a:ext cx="9384222" cy="10959710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1219156" y="5143500"/>
            <a:ext cx="157142" cy="3086100"/>
            <a:chOff x="0" y="0"/>
            <a:chExt cx="41387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1387" cy="812800"/>
            </a:xfrm>
            <a:custGeom>
              <a:avLst/>
              <a:gdLst/>
              <a:ahLst/>
              <a:cxnLst/>
              <a:rect r="r" b="b" t="t" l="l"/>
              <a:pathLst>
                <a:path h="812800" w="41387">
                  <a:moveTo>
                    <a:pt x="0" y="0"/>
                  </a:moveTo>
                  <a:lnTo>
                    <a:pt x="41387" y="0"/>
                  </a:lnTo>
                  <a:lnTo>
                    <a:pt x="4138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41387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4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-857708" y="7806098"/>
            <a:ext cx="10001708" cy="2480902"/>
            <a:chOff x="0" y="0"/>
            <a:chExt cx="13335611" cy="3307870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3"/>
            <a:srcRect l="0" t="31384" r="0" b="31384"/>
            <a:stretch>
              <a:fillRect/>
            </a:stretch>
          </p:blipFill>
          <p:spPr>
            <a:xfrm flipH="false" flipV="false">
              <a:off x="0" y="0"/>
              <a:ext cx="13335611" cy="3307870"/>
            </a:xfrm>
            <a:prstGeom prst="rect">
              <a:avLst/>
            </a:prstGeom>
          </p:spPr>
        </p:pic>
      </p:grpSp>
      <p:sp>
        <p:nvSpPr>
          <p:cNvPr name="Freeform 9" id="9"/>
          <p:cNvSpPr/>
          <p:nvPr/>
        </p:nvSpPr>
        <p:spPr>
          <a:xfrm flipH="false" flipV="false" rot="0">
            <a:off x="1028700" y="1028700"/>
            <a:ext cx="329999" cy="391110"/>
          </a:xfrm>
          <a:custGeom>
            <a:avLst/>
            <a:gdLst/>
            <a:ahLst/>
            <a:cxnLst/>
            <a:rect r="r" b="b" t="t" l="l"/>
            <a:pathLst>
              <a:path h="391110" w="329999">
                <a:moveTo>
                  <a:pt x="0" y="0"/>
                </a:moveTo>
                <a:lnTo>
                  <a:pt x="329999" y="0"/>
                </a:lnTo>
                <a:lnTo>
                  <a:pt x="329999" y="391110"/>
                </a:lnTo>
                <a:lnTo>
                  <a:pt x="0" y="3911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358699" y="3782042"/>
            <a:ext cx="9588862" cy="3618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34055" indent="-367027" lvl="1">
              <a:lnSpc>
                <a:spcPts val="4759"/>
              </a:lnSpc>
              <a:buAutoNum type="arabicPeriod" startAt="1"/>
            </a:pPr>
            <a:r>
              <a:rPr lang="en-US" b="true" sz="3399" spc="-67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เข้าใจคำศัพท์ภาษาอังกฤษพื้นฐานด้านรัฐศาสตร์</a:t>
            </a:r>
          </a:p>
          <a:p>
            <a:pPr algn="just" marL="734055" indent="-367027" lvl="1">
              <a:lnSpc>
                <a:spcPts val="4759"/>
              </a:lnSpc>
              <a:buAutoNum type="arabicPeriod" startAt="1"/>
            </a:pPr>
            <a:r>
              <a:rPr lang="en-US" b="true" sz="3399" spc="-67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อ่านและเข้าใจเนื้อหาเกี่ยวกับการปกครองและการเมือง</a:t>
            </a:r>
          </a:p>
          <a:p>
            <a:pPr algn="l" marL="734055" indent="-367027" lvl="1">
              <a:lnSpc>
                <a:spcPts val="4759"/>
              </a:lnSpc>
              <a:buAutoNum type="arabicPeriod" startAt="1"/>
            </a:pPr>
            <a:r>
              <a:rPr lang="en-US" b="true" sz="3399" spc="-67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ใช้คำศัพท์และประโยคง่ายๆ เพื่ออธิบายแนวคิดทางการเมืองเป็นภาษาอังกฤษ</a:t>
            </a:r>
          </a:p>
          <a:p>
            <a:pPr algn="just">
              <a:lnSpc>
                <a:spcPts val="475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1604252"/>
            <a:ext cx="7276542" cy="1877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549"/>
              </a:lnSpc>
            </a:pPr>
            <a:r>
              <a:rPr lang="en-US" b="true" sz="10392" spc="-207">
                <a:solidFill>
                  <a:srgbClr val="2657C1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Abstract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740164" y="962025"/>
            <a:ext cx="4519136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40"/>
              </a:lnSpc>
            </a:pPr>
            <a:r>
              <a:rPr lang="en-US" sz="26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December - 2027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44069" y="962025"/>
            <a:ext cx="4519136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40"/>
              </a:lnSpc>
            </a:pPr>
            <a:r>
              <a:rPr lang="en-US" b="true" sz="2600" spc="-52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English for Political Science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028700"/>
            <a:ext cx="329999" cy="391110"/>
          </a:xfrm>
          <a:custGeom>
            <a:avLst/>
            <a:gdLst/>
            <a:ahLst/>
            <a:cxnLst/>
            <a:rect r="r" b="b" t="t" l="l"/>
            <a:pathLst>
              <a:path h="391110" w="329999">
                <a:moveTo>
                  <a:pt x="0" y="0"/>
                </a:moveTo>
                <a:lnTo>
                  <a:pt x="329999" y="0"/>
                </a:lnTo>
                <a:lnTo>
                  <a:pt x="329999" y="391110"/>
                </a:lnTo>
                <a:lnTo>
                  <a:pt x="0" y="391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44069" y="962025"/>
            <a:ext cx="4519136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40"/>
              </a:lnSpc>
            </a:pPr>
            <a:r>
              <a:rPr lang="en-US" b="true" sz="2600" spc="-52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English for Political Science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1785774"/>
            <a:ext cx="7939580" cy="1770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710"/>
              </a:lnSpc>
            </a:pPr>
            <a:r>
              <a:rPr lang="en-US" b="true" sz="9792" spc="-195">
                <a:solidFill>
                  <a:srgbClr val="2657C1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Vocabulary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28700" y="4307277"/>
            <a:ext cx="3794070" cy="864583"/>
            <a:chOff x="0" y="0"/>
            <a:chExt cx="812800" cy="18521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185219"/>
            </a:xfrm>
            <a:custGeom>
              <a:avLst/>
              <a:gdLst/>
              <a:ahLst/>
              <a:cxnLst/>
              <a:rect r="r" b="b" t="t" l="l"/>
              <a:pathLst>
                <a:path h="185219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85219"/>
                  </a:lnTo>
                  <a:lnTo>
                    <a:pt x="0" y="185219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85725"/>
              <a:ext cx="812800" cy="270944"/>
            </a:xfrm>
            <a:prstGeom prst="rect">
              <a:avLst/>
            </a:prstGeom>
          </p:spPr>
          <p:txBody>
            <a:bodyPr anchor="ctr" rtlCol="false" tIns="62454" lIns="62454" bIns="62454" rIns="62454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028700" y="4441729"/>
            <a:ext cx="3794070" cy="509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b="true" sz="2799" spc="-55">
                <a:solidFill>
                  <a:srgbClr val="F7F7F7"/>
                </a:solidFill>
                <a:latin typeface="Poppins Bold"/>
                <a:ea typeface="Poppins Bold"/>
                <a:cs typeface="Poppins Bold"/>
                <a:sym typeface="Poppins Bold"/>
              </a:rPr>
              <a:t>government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028700" y="5829085"/>
            <a:ext cx="3794070" cy="864583"/>
            <a:chOff x="0" y="0"/>
            <a:chExt cx="812800" cy="18521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185219"/>
            </a:xfrm>
            <a:custGeom>
              <a:avLst/>
              <a:gdLst/>
              <a:ahLst/>
              <a:cxnLst/>
              <a:rect r="r" b="b" t="t" l="l"/>
              <a:pathLst>
                <a:path h="185219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85219"/>
                  </a:lnTo>
                  <a:lnTo>
                    <a:pt x="0" y="185219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85725"/>
              <a:ext cx="812800" cy="270944"/>
            </a:xfrm>
            <a:prstGeom prst="rect">
              <a:avLst/>
            </a:prstGeom>
          </p:spPr>
          <p:txBody>
            <a:bodyPr anchor="ctr" rtlCol="false" tIns="62454" lIns="62454" bIns="62454" rIns="62454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028700" y="5963537"/>
            <a:ext cx="3794070" cy="509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b="true" sz="2799" spc="-55">
                <a:solidFill>
                  <a:srgbClr val="F7F7F7"/>
                </a:solidFill>
                <a:latin typeface="Poppins Bold"/>
                <a:ea typeface="Poppins Bold"/>
                <a:cs typeface="Poppins Bold"/>
                <a:sym typeface="Poppins Bold"/>
              </a:rPr>
              <a:t>election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5174210" y="4307277"/>
            <a:ext cx="3794070" cy="864583"/>
            <a:chOff x="0" y="0"/>
            <a:chExt cx="812800" cy="18521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185219"/>
            </a:xfrm>
            <a:custGeom>
              <a:avLst/>
              <a:gdLst/>
              <a:ahLst/>
              <a:cxnLst/>
              <a:rect r="r" b="b" t="t" l="l"/>
              <a:pathLst>
                <a:path h="185219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85219"/>
                  </a:lnTo>
                  <a:lnTo>
                    <a:pt x="0" y="185219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85725"/>
              <a:ext cx="812800" cy="270944"/>
            </a:xfrm>
            <a:prstGeom prst="rect">
              <a:avLst/>
            </a:prstGeom>
          </p:spPr>
          <p:txBody>
            <a:bodyPr anchor="ctr" rtlCol="false" tIns="62454" lIns="62454" bIns="62454" rIns="62454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5174210" y="4441729"/>
            <a:ext cx="3794070" cy="509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b="true" sz="2799" spc="-55">
                <a:solidFill>
                  <a:srgbClr val="F7F7F7"/>
                </a:solidFill>
                <a:latin typeface="Poppins Bold"/>
                <a:ea typeface="Poppins Bold"/>
                <a:cs typeface="Poppins Bold"/>
                <a:sym typeface="Poppins Bold"/>
              </a:rPr>
              <a:t>politics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5174210" y="5829085"/>
            <a:ext cx="3794070" cy="864583"/>
            <a:chOff x="0" y="0"/>
            <a:chExt cx="812800" cy="18521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185219"/>
            </a:xfrm>
            <a:custGeom>
              <a:avLst/>
              <a:gdLst/>
              <a:ahLst/>
              <a:cxnLst/>
              <a:rect r="r" b="b" t="t" l="l"/>
              <a:pathLst>
                <a:path h="185219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85219"/>
                  </a:lnTo>
                  <a:lnTo>
                    <a:pt x="0" y="185219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85725"/>
              <a:ext cx="812800" cy="270944"/>
            </a:xfrm>
            <a:prstGeom prst="rect">
              <a:avLst/>
            </a:prstGeom>
          </p:spPr>
          <p:txBody>
            <a:bodyPr anchor="ctr" rtlCol="false" tIns="62454" lIns="62454" bIns="62454" rIns="62454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5174210" y="5963537"/>
            <a:ext cx="3794070" cy="509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b="true" sz="2799" spc="-55">
                <a:solidFill>
                  <a:srgbClr val="F7F7F7"/>
                </a:solidFill>
                <a:latin typeface="Poppins Bold"/>
                <a:ea typeface="Poppins Bold"/>
                <a:cs typeface="Poppins Bold"/>
                <a:sym typeface="Poppins Bold"/>
              </a:rPr>
              <a:t>citizen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9319720" y="4307277"/>
            <a:ext cx="3794070" cy="864583"/>
            <a:chOff x="0" y="0"/>
            <a:chExt cx="812800" cy="185219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185219"/>
            </a:xfrm>
            <a:custGeom>
              <a:avLst/>
              <a:gdLst/>
              <a:ahLst/>
              <a:cxnLst/>
              <a:rect r="r" b="b" t="t" l="l"/>
              <a:pathLst>
                <a:path h="185219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85219"/>
                  </a:lnTo>
                  <a:lnTo>
                    <a:pt x="0" y="185219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85725"/>
              <a:ext cx="812800" cy="270944"/>
            </a:xfrm>
            <a:prstGeom prst="rect">
              <a:avLst/>
            </a:prstGeom>
          </p:spPr>
          <p:txBody>
            <a:bodyPr anchor="ctr" rtlCol="false" tIns="62454" lIns="62454" bIns="62454" rIns="62454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9319720" y="4441729"/>
            <a:ext cx="3794070" cy="509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b="true" sz="2799" spc="-55">
                <a:solidFill>
                  <a:srgbClr val="F7F7F7"/>
                </a:solidFill>
                <a:latin typeface="Poppins Bold"/>
                <a:ea typeface="Poppins Bold"/>
                <a:cs typeface="Poppins Bold"/>
                <a:sym typeface="Poppins Bold"/>
              </a:rPr>
              <a:t>democracy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9319720" y="5829085"/>
            <a:ext cx="3794070" cy="864583"/>
            <a:chOff x="0" y="0"/>
            <a:chExt cx="812800" cy="185219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185219"/>
            </a:xfrm>
            <a:custGeom>
              <a:avLst/>
              <a:gdLst/>
              <a:ahLst/>
              <a:cxnLst/>
              <a:rect r="r" b="b" t="t" l="l"/>
              <a:pathLst>
                <a:path h="185219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85219"/>
                  </a:lnTo>
                  <a:lnTo>
                    <a:pt x="0" y="185219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85725"/>
              <a:ext cx="812800" cy="270944"/>
            </a:xfrm>
            <a:prstGeom prst="rect">
              <a:avLst/>
            </a:prstGeom>
          </p:spPr>
          <p:txBody>
            <a:bodyPr anchor="ctr" rtlCol="false" tIns="62454" lIns="62454" bIns="62454" rIns="62454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9319720" y="5963537"/>
            <a:ext cx="3794070" cy="509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b="true" sz="2799" spc="-55">
                <a:solidFill>
                  <a:srgbClr val="F7F7F7"/>
                </a:solidFill>
                <a:latin typeface="Poppins Bold"/>
                <a:ea typeface="Poppins Bold"/>
                <a:cs typeface="Poppins Bold"/>
                <a:sym typeface="Poppins Bold"/>
              </a:rPr>
              <a:t>rights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13465230" y="4307277"/>
            <a:ext cx="3794070" cy="864583"/>
            <a:chOff x="0" y="0"/>
            <a:chExt cx="812800" cy="185219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185219"/>
            </a:xfrm>
            <a:custGeom>
              <a:avLst/>
              <a:gdLst/>
              <a:ahLst/>
              <a:cxnLst/>
              <a:rect r="r" b="b" t="t" l="l"/>
              <a:pathLst>
                <a:path h="185219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85219"/>
                  </a:lnTo>
                  <a:lnTo>
                    <a:pt x="0" y="185219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85725"/>
              <a:ext cx="812800" cy="270944"/>
            </a:xfrm>
            <a:prstGeom prst="rect">
              <a:avLst/>
            </a:prstGeom>
          </p:spPr>
          <p:txBody>
            <a:bodyPr anchor="ctr" rtlCol="false" tIns="62454" lIns="62454" bIns="62454" rIns="62454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13465230" y="4441729"/>
            <a:ext cx="3794070" cy="509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b="true" sz="2799" spc="-55">
                <a:solidFill>
                  <a:srgbClr val="F7F7F7"/>
                </a:solidFill>
                <a:latin typeface="Poppins Bold"/>
                <a:ea typeface="Poppins Bold"/>
                <a:cs typeface="Poppins Bold"/>
                <a:sym typeface="Poppins Bold"/>
              </a:rPr>
              <a:t>constitution</a:t>
            </a:r>
          </a:p>
        </p:txBody>
      </p:sp>
      <p:grpSp>
        <p:nvGrpSpPr>
          <p:cNvPr name="Group 33" id="33"/>
          <p:cNvGrpSpPr/>
          <p:nvPr/>
        </p:nvGrpSpPr>
        <p:grpSpPr>
          <a:xfrm rot="0">
            <a:off x="13465230" y="5829085"/>
            <a:ext cx="3794070" cy="864583"/>
            <a:chOff x="0" y="0"/>
            <a:chExt cx="812800" cy="185219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812800" cy="185219"/>
            </a:xfrm>
            <a:custGeom>
              <a:avLst/>
              <a:gdLst/>
              <a:ahLst/>
              <a:cxnLst/>
              <a:rect r="r" b="b" t="t" l="l"/>
              <a:pathLst>
                <a:path h="185219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85219"/>
                  </a:lnTo>
                  <a:lnTo>
                    <a:pt x="0" y="185219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85725"/>
              <a:ext cx="812800" cy="270944"/>
            </a:xfrm>
            <a:prstGeom prst="rect">
              <a:avLst/>
            </a:prstGeom>
          </p:spPr>
          <p:txBody>
            <a:bodyPr anchor="ctr" rtlCol="false" tIns="62454" lIns="62454" bIns="62454" rIns="62454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TextBox 36" id="36"/>
          <p:cNvSpPr txBox="true"/>
          <p:nvPr/>
        </p:nvSpPr>
        <p:spPr>
          <a:xfrm rot="0">
            <a:off x="13465230" y="5963537"/>
            <a:ext cx="3794070" cy="509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b="true" sz="2799" spc="-55">
                <a:solidFill>
                  <a:srgbClr val="F7F7F7"/>
                </a:solidFill>
                <a:latin typeface="Poppins Bold"/>
                <a:ea typeface="Poppins Bold"/>
                <a:cs typeface="Poppins Bold"/>
                <a:sym typeface="Poppins Bold"/>
              </a:rPr>
              <a:t>duties</a:t>
            </a:r>
          </a:p>
        </p:txBody>
      </p:sp>
      <p:grpSp>
        <p:nvGrpSpPr>
          <p:cNvPr name="Group 37" id="37"/>
          <p:cNvGrpSpPr/>
          <p:nvPr/>
        </p:nvGrpSpPr>
        <p:grpSpPr>
          <a:xfrm rot="0">
            <a:off x="1028700" y="7350893"/>
            <a:ext cx="3794070" cy="864583"/>
            <a:chOff x="0" y="0"/>
            <a:chExt cx="812800" cy="185219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185219"/>
            </a:xfrm>
            <a:custGeom>
              <a:avLst/>
              <a:gdLst/>
              <a:ahLst/>
              <a:cxnLst/>
              <a:rect r="r" b="b" t="t" l="l"/>
              <a:pathLst>
                <a:path h="185219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85219"/>
                  </a:lnTo>
                  <a:lnTo>
                    <a:pt x="0" y="185219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85725"/>
              <a:ext cx="812800" cy="270944"/>
            </a:xfrm>
            <a:prstGeom prst="rect">
              <a:avLst/>
            </a:prstGeom>
          </p:spPr>
          <p:txBody>
            <a:bodyPr anchor="ctr" rtlCol="false" tIns="62454" lIns="62454" bIns="62454" rIns="62454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TextBox 40" id="40"/>
          <p:cNvSpPr txBox="true"/>
          <p:nvPr/>
        </p:nvSpPr>
        <p:spPr>
          <a:xfrm rot="0">
            <a:off x="1028700" y="7485344"/>
            <a:ext cx="3794070" cy="509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b="true" sz="2799" spc="-55">
                <a:solidFill>
                  <a:srgbClr val="F7F7F7"/>
                </a:solidFill>
                <a:latin typeface="Poppins Bold"/>
                <a:ea typeface="Poppins Bold"/>
                <a:cs typeface="Poppins Bold"/>
                <a:sym typeface="Poppins Bold"/>
              </a:rPr>
              <a:t>parliament</a:t>
            </a:r>
          </a:p>
        </p:txBody>
      </p:sp>
      <p:grpSp>
        <p:nvGrpSpPr>
          <p:cNvPr name="Group 41" id="41"/>
          <p:cNvGrpSpPr/>
          <p:nvPr/>
        </p:nvGrpSpPr>
        <p:grpSpPr>
          <a:xfrm rot="0">
            <a:off x="5174210" y="7350893"/>
            <a:ext cx="3794070" cy="864583"/>
            <a:chOff x="0" y="0"/>
            <a:chExt cx="812800" cy="185219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812800" cy="185219"/>
            </a:xfrm>
            <a:custGeom>
              <a:avLst/>
              <a:gdLst/>
              <a:ahLst/>
              <a:cxnLst/>
              <a:rect r="r" b="b" t="t" l="l"/>
              <a:pathLst>
                <a:path h="185219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85219"/>
                  </a:lnTo>
                  <a:lnTo>
                    <a:pt x="0" y="185219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85725"/>
              <a:ext cx="812800" cy="270944"/>
            </a:xfrm>
            <a:prstGeom prst="rect">
              <a:avLst/>
            </a:prstGeom>
          </p:spPr>
          <p:txBody>
            <a:bodyPr anchor="ctr" rtlCol="false" tIns="62454" lIns="62454" bIns="62454" rIns="62454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TextBox 44" id="44"/>
          <p:cNvSpPr txBox="true"/>
          <p:nvPr/>
        </p:nvSpPr>
        <p:spPr>
          <a:xfrm rot="0">
            <a:off x="5174210" y="7485344"/>
            <a:ext cx="3794070" cy="509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b="true" sz="2799" spc="-55">
                <a:solidFill>
                  <a:srgbClr val="F7F7F7"/>
                </a:solidFill>
                <a:latin typeface="Poppins Bold"/>
                <a:ea typeface="Poppins Bold"/>
                <a:cs typeface="Poppins Bold"/>
                <a:sym typeface="Poppins Bold"/>
              </a:rPr>
              <a:t>prime minister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9319720" y="7350893"/>
            <a:ext cx="3794070" cy="864583"/>
            <a:chOff x="0" y="0"/>
            <a:chExt cx="812800" cy="185219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812800" cy="185219"/>
            </a:xfrm>
            <a:custGeom>
              <a:avLst/>
              <a:gdLst/>
              <a:ahLst/>
              <a:cxnLst/>
              <a:rect r="r" b="b" t="t" l="l"/>
              <a:pathLst>
                <a:path h="185219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85219"/>
                  </a:lnTo>
                  <a:lnTo>
                    <a:pt x="0" y="185219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85725"/>
              <a:ext cx="812800" cy="270944"/>
            </a:xfrm>
            <a:prstGeom prst="rect">
              <a:avLst/>
            </a:prstGeom>
          </p:spPr>
          <p:txBody>
            <a:bodyPr anchor="ctr" rtlCol="false" tIns="62454" lIns="62454" bIns="62454" rIns="62454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TextBox 48" id="48"/>
          <p:cNvSpPr txBox="true"/>
          <p:nvPr/>
        </p:nvSpPr>
        <p:spPr>
          <a:xfrm rot="0">
            <a:off x="9319720" y="7485344"/>
            <a:ext cx="3794070" cy="509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b="true" sz="2799" spc="-55">
                <a:solidFill>
                  <a:srgbClr val="F7F7F7"/>
                </a:solidFill>
                <a:latin typeface="Poppins Bold"/>
                <a:ea typeface="Poppins Bold"/>
                <a:cs typeface="Poppins Bold"/>
                <a:sym typeface="Poppins Bold"/>
              </a:rPr>
              <a:t>policy</a:t>
            </a:r>
          </a:p>
        </p:txBody>
      </p:sp>
      <p:grpSp>
        <p:nvGrpSpPr>
          <p:cNvPr name="Group 49" id="49"/>
          <p:cNvGrpSpPr/>
          <p:nvPr/>
        </p:nvGrpSpPr>
        <p:grpSpPr>
          <a:xfrm rot="0">
            <a:off x="13465230" y="7350893"/>
            <a:ext cx="3794070" cy="864583"/>
            <a:chOff x="0" y="0"/>
            <a:chExt cx="812800" cy="185219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812800" cy="185219"/>
            </a:xfrm>
            <a:custGeom>
              <a:avLst/>
              <a:gdLst/>
              <a:ahLst/>
              <a:cxnLst/>
              <a:rect r="r" b="b" t="t" l="l"/>
              <a:pathLst>
                <a:path h="185219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85219"/>
                  </a:lnTo>
                  <a:lnTo>
                    <a:pt x="0" y="185219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85725"/>
              <a:ext cx="812800" cy="270944"/>
            </a:xfrm>
            <a:prstGeom prst="rect">
              <a:avLst/>
            </a:prstGeom>
          </p:spPr>
          <p:txBody>
            <a:bodyPr anchor="ctr" rtlCol="false" tIns="62454" lIns="62454" bIns="62454" rIns="62454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TextBox 52" id="52"/>
          <p:cNvSpPr txBox="true"/>
          <p:nvPr/>
        </p:nvSpPr>
        <p:spPr>
          <a:xfrm rot="0">
            <a:off x="13465230" y="7485344"/>
            <a:ext cx="3794070" cy="509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b="true" sz="2799" spc="-55">
                <a:solidFill>
                  <a:srgbClr val="F7F7F7"/>
                </a:solidFill>
                <a:latin typeface="Poppins Bold"/>
                <a:ea typeface="Poppins Bold"/>
                <a:cs typeface="Poppins Bold"/>
                <a:sym typeface="Poppins Bold"/>
              </a:rPr>
              <a:t>freedom</a:t>
            </a:r>
          </a:p>
        </p:txBody>
      </p:sp>
      <p:grpSp>
        <p:nvGrpSpPr>
          <p:cNvPr name="Group 53" id="53"/>
          <p:cNvGrpSpPr/>
          <p:nvPr/>
        </p:nvGrpSpPr>
        <p:grpSpPr>
          <a:xfrm rot="-5400000">
            <a:off x="1863071" y="6445018"/>
            <a:ext cx="157142" cy="5450657"/>
            <a:chOff x="0" y="0"/>
            <a:chExt cx="41387" cy="1435564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41387" cy="1435564"/>
            </a:xfrm>
            <a:custGeom>
              <a:avLst/>
              <a:gdLst/>
              <a:ahLst/>
              <a:cxnLst/>
              <a:rect r="r" b="b" t="t" l="l"/>
              <a:pathLst>
                <a:path h="1435564" w="41387">
                  <a:moveTo>
                    <a:pt x="0" y="0"/>
                  </a:moveTo>
                  <a:lnTo>
                    <a:pt x="41387" y="0"/>
                  </a:lnTo>
                  <a:lnTo>
                    <a:pt x="41387" y="1435564"/>
                  </a:lnTo>
                  <a:lnTo>
                    <a:pt x="0" y="1435564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66675"/>
              <a:ext cx="41387" cy="15022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40"/>
                </a:lnSpc>
              </a:pP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028700"/>
            <a:ext cx="329999" cy="391110"/>
          </a:xfrm>
          <a:custGeom>
            <a:avLst/>
            <a:gdLst/>
            <a:ahLst/>
            <a:cxnLst/>
            <a:rect r="r" b="b" t="t" l="l"/>
            <a:pathLst>
              <a:path h="391110" w="329999">
                <a:moveTo>
                  <a:pt x="0" y="0"/>
                </a:moveTo>
                <a:lnTo>
                  <a:pt x="329999" y="0"/>
                </a:lnTo>
                <a:lnTo>
                  <a:pt x="329999" y="391110"/>
                </a:lnTo>
                <a:lnTo>
                  <a:pt x="0" y="391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9936264" y="6849668"/>
            <a:ext cx="157142" cy="5450657"/>
            <a:chOff x="0" y="0"/>
            <a:chExt cx="41387" cy="143556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387" cy="1435564"/>
            </a:xfrm>
            <a:custGeom>
              <a:avLst/>
              <a:gdLst/>
              <a:ahLst/>
              <a:cxnLst/>
              <a:rect r="r" b="b" t="t" l="l"/>
              <a:pathLst>
                <a:path h="1435564" w="41387">
                  <a:moveTo>
                    <a:pt x="0" y="0"/>
                  </a:moveTo>
                  <a:lnTo>
                    <a:pt x="41387" y="0"/>
                  </a:lnTo>
                  <a:lnTo>
                    <a:pt x="41387" y="1435564"/>
                  </a:lnTo>
                  <a:lnTo>
                    <a:pt x="0" y="1435564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66675"/>
              <a:ext cx="41387" cy="15022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4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266453" y="2265453"/>
            <a:ext cx="8021547" cy="8021547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25046" t="0" r="-25046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740164" y="962025"/>
            <a:ext cx="4519136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40"/>
              </a:lnSpc>
            </a:pPr>
            <a:r>
              <a:rPr lang="en-US" sz="2600" b="true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What is the Government?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44069" y="962025"/>
            <a:ext cx="4519136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40"/>
              </a:lnSpc>
            </a:pPr>
            <a:r>
              <a:rPr lang="en-US" b="true" sz="2600" spc="-52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English for Political Science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45150" y="3716359"/>
            <a:ext cx="9065571" cy="4714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spc="-59" b="true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       Government is an organization that controls and manages a country. It makes laws, collects taxes, and provides public services. </a:t>
            </a:r>
          </a:p>
          <a:p>
            <a:pPr algn="l">
              <a:lnSpc>
                <a:spcPts val="4199"/>
              </a:lnSpc>
            </a:pPr>
            <a:r>
              <a:rPr lang="en-US" sz="2999" spc="-59" b="true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       </a:t>
            </a:r>
            <a:r>
              <a:rPr lang="en-US" sz="2999" spc="-59" b="true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In a democracy, citizens can vote in elections </a:t>
            </a:r>
          </a:p>
          <a:p>
            <a:pPr algn="l">
              <a:lnSpc>
                <a:spcPts val="4199"/>
              </a:lnSpc>
            </a:pPr>
            <a:r>
              <a:rPr lang="en-US" sz="2999" spc="-59" b="true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to choose their leaders. Citizens have  rights, such as freedom of speech, and duties, such as following the law. </a:t>
            </a:r>
          </a:p>
          <a:p>
            <a:pPr algn="l">
              <a:lnSpc>
                <a:spcPts val="4199"/>
              </a:lnSpc>
            </a:pPr>
            <a:r>
              <a:rPr lang="en-US" sz="2999" spc="-59" b="true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        </a:t>
            </a:r>
            <a:r>
              <a:rPr lang="en-US" sz="2999" spc="-59" b="true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A good government works for the people and protects their rights.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45150" y="1462458"/>
            <a:ext cx="8684174" cy="1877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549"/>
              </a:lnSpc>
            </a:pPr>
            <a:r>
              <a:rPr lang="en-US" b="true" sz="10392" spc="-207">
                <a:solidFill>
                  <a:srgbClr val="2657C1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Reading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4400087"/>
            <a:ext cx="9144000" cy="5886913"/>
            <a:chOff x="0" y="0"/>
            <a:chExt cx="12192000" cy="784921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28553" r="0" b="28553"/>
            <a:stretch>
              <a:fillRect/>
            </a:stretch>
          </p:blipFill>
          <p:spPr>
            <a:xfrm flipH="false" flipV="false">
              <a:off x="0" y="0"/>
              <a:ext cx="12192000" cy="7849217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1028700" y="1028700"/>
            <a:ext cx="329999" cy="391110"/>
          </a:xfrm>
          <a:custGeom>
            <a:avLst/>
            <a:gdLst/>
            <a:ahLst/>
            <a:cxnLst/>
            <a:rect r="r" b="b" t="t" l="l"/>
            <a:pathLst>
              <a:path h="391110" w="329999">
                <a:moveTo>
                  <a:pt x="0" y="0"/>
                </a:moveTo>
                <a:lnTo>
                  <a:pt x="329999" y="0"/>
                </a:lnTo>
                <a:lnTo>
                  <a:pt x="329999" y="391110"/>
                </a:lnTo>
                <a:lnTo>
                  <a:pt x="0" y="391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8700" y="4135628"/>
            <a:ext cx="378955" cy="361191"/>
            <a:chOff x="0" y="0"/>
            <a:chExt cx="812800" cy="7747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774700"/>
            </a:xfrm>
            <a:custGeom>
              <a:avLst/>
              <a:gdLst/>
              <a:ahLst/>
              <a:cxnLst/>
              <a:rect r="r" b="b" t="t" l="l"/>
              <a:pathLst>
                <a:path h="774700" w="8128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228600" y="200025"/>
              <a:ext cx="355600" cy="4095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4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7022767"/>
            <a:ext cx="378955" cy="361191"/>
            <a:chOff x="0" y="0"/>
            <a:chExt cx="812800" cy="7747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774700"/>
            </a:xfrm>
            <a:custGeom>
              <a:avLst/>
              <a:gdLst/>
              <a:ahLst/>
              <a:cxnLst/>
              <a:rect r="r" b="b" t="t" l="l"/>
              <a:pathLst>
                <a:path h="774700" w="8128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228600" y="200025"/>
              <a:ext cx="355600" cy="4095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40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444069" y="962025"/>
            <a:ext cx="4519136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40"/>
              </a:lnSpc>
            </a:pPr>
            <a:r>
              <a:rPr lang="en-US" b="true" sz="2600" spc="-52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English for Political Science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558529" y="1729766"/>
            <a:ext cx="6700771" cy="1869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4549"/>
              </a:lnSpc>
            </a:pPr>
            <a:r>
              <a:rPr lang="en-US" b="true" sz="10392" spc="-207">
                <a:solidFill>
                  <a:srgbClr val="2657C1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Problems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33699" y="4240403"/>
            <a:ext cx="3276113" cy="256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6"/>
              </a:lnSpc>
            </a:pPr>
            <a:r>
              <a:rPr lang="en-US" sz="2400" b="true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First Problem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683244" y="7127542"/>
            <a:ext cx="2940754" cy="256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6"/>
              </a:lnSpc>
            </a:pPr>
            <a:r>
              <a:rPr lang="en-US" sz="2400" b="true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Second Problem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04512" y="4717465"/>
            <a:ext cx="8010599" cy="1998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96575" indent="-248288" lvl="1">
              <a:lnSpc>
                <a:spcPts val="3220"/>
              </a:lnSpc>
              <a:buAutoNum type="arabicPeriod" startAt="1"/>
            </a:pPr>
            <a:r>
              <a:rPr lang="en-US" sz="23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A country that allows people to vote is called a __________.</a:t>
            </a:r>
          </a:p>
          <a:p>
            <a:pPr algn="just">
              <a:lnSpc>
                <a:spcPts val="3220"/>
              </a:lnSpc>
            </a:pPr>
            <a:r>
              <a:rPr lang="en-US" sz="23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 a) monarchy</a:t>
            </a:r>
          </a:p>
          <a:p>
            <a:pPr algn="just">
              <a:lnSpc>
                <a:spcPts val="3220"/>
              </a:lnSpc>
            </a:pPr>
            <a:r>
              <a:rPr lang="en-US" sz="23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 b) democracy</a:t>
            </a:r>
          </a:p>
          <a:p>
            <a:pPr algn="just">
              <a:lnSpc>
                <a:spcPts val="3220"/>
              </a:lnSpc>
            </a:pPr>
            <a:r>
              <a:rPr lang="en-US" sz="23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 c) dictatorship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04512" y="7593509"/>
            <a:ext cx="7705481" cy="2101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60" indent="-259080" lvl="1">
              <a:lnSpc>
                <a:spcPts val="3359"/>
              </a:lnSpc>
              <a:buAutoNum type="arabicPeriod" startAt="1"/>
            </a:pPr>
            <a:r>
              <a:rPr lang="en-US" sz="24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The people who live in a country are called __________.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 a) leaders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 b) citizens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 c) politicians</a:t>
            </a:r>
          </a:p>
        </p:txBody>
      </p:sp>
      <p:grpSp>
        <p:nvGrpSpPr>
          <p:cNvPr name="Group 17" id="17"/>
          <p:cNvGrpSpPr/>
          <p:nvPr/>
        </p:nvGrpSpPr>
        <p:grpSpPr>
          <a:xfrm rot="-5400000">
            <a:off x="1820098" y="1026929"/>
            <a:ext cx="157142" cy="5450657"/>
            <a:chOff x="0" y="0"/>
            <a:chExt cx="41387" cy="143556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1387" cy="1435564"/>
            </a:xfrm>
            <a:custGeom>
              <a:avLst/>
              <a:gdLst/>
              <a:ahLst/>
              <a:cxnLst/>
              <a:rect r="r" b="b" t="t" l="l"/>
              <a:pathLst>
                <a:path h="1435564" w="41387">
                  <a:moveTo>
                    <a:pt x="0" y="0"/>
                  </a:moveTo>
                  <a:lnTo>
                    <a:pt x="41387" y="0"/>
                  </a:lnTo>
                  <a:lnTo>
                    <a:pt x="41387" y="1435564"/>
                  </a:lnTo>
                  <a:lnTo>
                    <a:pt x="0" y="1435564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66675"/>
              <a:ext cx="41387" cy="15022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40"/>
                </a:lnSpc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785200" y="6402423"/>
            <a:ext cx="6502800" cy="3884577"/>
            <a:chOff x="0" y="0"/>
            <a:chExt cx="8670400" cy="5179436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30100" r="0" b="30100"/>
            <a:stretch>
              <a:fillRect/>
            </a:stretch>
          </p:blipFill>
          <p:spPr>
            <a:xfrm flipH="false" flipV="false">
              <a:off x="0" y="0"/>
              <a:ext cx="8670400" cy="5179436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1028700" y="1028700"/>
            <a:ext cx="329999" cy="391110"/>
          </a:xfrm>
          <a:custGeom>
            <a:avLst/>
            <a:gdLst/>
            <a:ahLst/>
            <a:cxnLst/>
            <a:rect r="r" b="b" t="t" l="l"/>
            <a:pathLst>
              <a:path h="391110" w="329999">
                <a:moveTo>
                  <a:pt x="0" y="0"/>
                </a:moveTo>
                <a:lnTo>
                  <a:pt x="329999" y="0"/>
                </a:lnTo>
                <a:lnTo>
                  <a:pt x="329999" y="391110"/>
                </a:lnTo>
                <a:lnTo>
                  <a:pt x="0" y="391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649745" y="4405819"/>
            <a:ext cx="378955" cy="361191"/>
            <a:chOff x="0" y="0"/>
            <a:chExt cx="812800" cy="7747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774700"/>
            </a:xfrm>
            <a:custGeom>
              <a:avLst/>
              <a:gdLst/>
              <a:ahLst/>
              <a:cxnLst/>
              <a:rect r="r" b="b" t="t" l="l"/>
              <a:pathLst>
                <a:path h="774700" w="8128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228600" y="200025"/>
              <a:ext cx="355600" cy="4095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4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444069" y="962025"/>
            <a:ext cx="4519136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40"/>
              </a:lnSpc>
            </a:pPr>
            <a:r>
              <a:rPr lang="en-US" b="true" sz="2600" spc="-52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English for Political Science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553857" y="1767866"/>
            <a:ext cx="10705443" cy="1595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2319"/>
              </a:lnSpc>
            </a:pPr>
            <a:r>
              <a:rPr lang="en-US" b="true" sz="8799" spc="-175">
                <a:solidFill>
                  <a:srgbClr val="2657C1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Fill in the Blanks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58699" y="4502341"/>
            <a:ext cx="9474446" cy="301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56"/>
              </a:lnSpc>
            </a:pPr>
            <a:r>
              <a:rPr lang="en-US" sz="2900" b="true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ใช้คำต่อไปนี้: (law, election, government, rights)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04512" y="5056252"/>
            <a:ext cx="9612467" cy="3842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2" indent="-323851" lvl="1">
              <a:lnSpc>
                <a:spcPts val="6390"/>
              </a:lnSpc>
              <a:buAutoNum type="arabicPeriod" startAt="1"/>
            </a:pPr>
            <a:r>
              <a:rPr lang="en-US" sz="30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The __________ makes laws for the country.</a:t>
            </a:r>
          </a:p>
          <a:p>
            <a:pPr algn="l" marL="647702" indent="-323851" lvl="1">
              <a:lnSpc>
                <a:spcPts val="6390"/>
              </a:lnSpc>
              <a:buAutoNum type="arabicPeriod" startAt="1"/>
            </a:pPr>
            <a:r>
              <a:rPr lang="en-US" sz="30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Citizens have __________ and duties.</a:t>
            </a:r>
          </a:p>
          <a:p>
            <a:pPr algn="l" marL="647702" indent="-323851" lvl="1">
              <a:lnSpc>
                <a:spcPts val="6390"/>
              </a:lnSpc>
              <a:buAutoNum type="arabicPeriod" startAt="1"/>
            </a:pPr>
            <a:r>
              <a:rPr lang="en-US" sz="30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People vote in an __________.</a:t>
            </a:r>
          </a:p>
          <a:p>
            <a:pPr algn="l" marL="647702" indent="-323851" lvl="1">
              <a:lnSpc>
                <a:spcPts val="6390"/>
              </a:lnSpc>
              <a:buAutoNum type="arabicPeriod" startAt="1"/>
            </a:pPr>
            <a:r>
              <a:rPr lang="en-US" sz="30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Eve</a:t>
            </a:r>
            <a:r>
              <a:rPr lang="en-US" sz="30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ryone must follow the __________.</a:t>
            </a:r>
          </a:p>
          <a:p>
            <a:pPr algn="just">
              <a:lnSpc>
                <a:spcPts val="4200"/>
              </a:lnSpc>
            </a:pPr>
          </a:p>
        </p:txBody>
      </p:sp>
      <p:grpSp>
        <p:nvGrpSpPr>
          <p:cNvPr name="Group 12" id="12"/>
          <p:cNvGrpSpPr/>
          <p:nvPr/>
        </p:nvGrpSpPr>
        <p:grpSpPr>
          <a:xfrm rot="-5400000">
            <a:off x="1820098" y="950649"/>
            <a:ext cx="157142" cy="5450657"/>
            <a:chOff x="0" y="0"/>
            <a:chExt cx="41387" cy="143556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1387" cy="1435564"/>
            </a:xfrm>
            <a:custGeom>
              <a:avLst/>
              <a:gdLst/>
              <a:ahLst/>
              <a:cxnLst/>
              <a:rect r="r" b="b" t="t" l="l"/>
              <a:pathLst>
                <a:path h="1435564" w="41387">
                  <a:moveTo>
                    <a:pt x="0" y="0"/>
                  </a:moveTo>
                  <a:lnTo>
                    <a:pt x="41387" y="0"/>
                  </a:lnTo>
                  <a:lnTo>
                    <a:pt x="41387" y="1435564"/>
                  </a:lnTo>
                  <a:lnTo>
                    <a:pt x="0" y="1435564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66675"/>
              <a:ext cx="41387" cy="15022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40"/>
                </a:lnSpc>
              </a:pP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785200" y="6402423"/>
            <a:ext cx="6502800" cy="3884577"/>
            <a:chOff x="0" y="0"/>
            <a:chExt cx="8670400" cy="5179436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30100" r="0" b="30100"/>
            <a:stretch>
              <a:fillRect/>
            </a:stretch>
          </p:blipFill>
          <p:spPr>
            <a:xfrm flipH="false" flipV="false">
              <a:off x="0" y="0"/>
              <a:ext cx="8670400" cy="5179436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1028700" y="1028700"/>
            <a:ext cx="329999" cy="391110"/>
          </a:xfrm>
          <a:custGeom>
            <a:avLst/>
            <a:gdLst/>
            <a:ahLst/>
            <a:cxnLst/>
            <a:rect r="r" b="b" t="t" l="l"/>
            <a:pathLst>
              <a:path h="391110" w="329999">
                <a:moveTo>
                  <a:pt x="0" y="0"/>
                </a:moveTo>
                <a:lnTo>
                  <a:pt x="329999" y="0"/>
                </a:lnTo>
                <a:lnTo>
                  <a:pt x="329999" y="391110"/>
                </a:lnTo>
                <a:lnTo>
                  <a:pt x="0" y="391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649745" y="4405819"/>
            <a:ext cx="378955" cy="361191"/>
            <a:chOff x="0" y="0"/>
            <a:chExt cx="812800" cy="7747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774700"/>
            </a:xfrm>
            <a:custGeom>
              <a:avLst/>
              <a:gdLst/>
              <a:ahLst/>
              <a:cxnLst/>
              <a:rect r="r" b="b" t="t" l="l"/>
              <a:pathLst>
                <a:path h="774700" w="812800">
                  <a:moveTo>
                    <a:pt x="406400" y="0"/>
                  </a:moveTo>
                  <a:lnTo>
                    <a:pt x="502338" y="295909"/>
                  </a:lnTo>
                  <a:lnTo>
                    <a:pt x="812800" y="295909"/>
                  </a:lnTo>
                  <a:lnTo>
                    <a:pt x="561631" y="478791"/>
                  </a:lnTo>
                  <a:lnTo>
                    <a:pt x="657569" y="774700"/>
                  </a:lnTo>
                  <a:lnTo>
                    <a:pt x="406400" y="591819"/>
                  </a:lnTo>
                  <a:lnTo>
                    <a:pt x="155231" y="774700"/>
                  </a:lnTo>
                  <a:lnTo>
                    <a:pt x="251169" y="478791"/>
                  </a:lnTo>
                  <a:lnTo>
                    <a:pt x="0" y="295909"/>
                  </a:lnTo>
                  <a:lnTo>
                    <a:pt x="310462" y="2959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228600" y="200025"/>
              <a:ext cx="355600" cy="4095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4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444069" y="962025"/>
            <a:ext cx="4519136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40"/>
              </a:lnSpc>
            </a:pPr>
            <a:r>
              <a:rPr lang="en-US" b="true" sz="2600" spc="-52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English for Political Science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553857" y="1767866"/>
            <a:ext cx="10705443" cy="1595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2319"/>
              </a:lnSpc>
            </a:pPr>
            <a:r>
              <a:rPr lang="en-US" b="true" sz="8799" spc="-175">
                <a:solidFill>
                  <a:srgbClr val="2657C1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Short Answer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58699" y="4502341"/>
            <a:ext cx="9474446" cy="301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56"/>
              </a:lnSpc>
            </a:pPr>
            <a:r>
              <a:rPr lang="en-US" sz="2900" b="true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Speaking Activity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04512" y="5056252"/>
            <a:ext cx="9612467" cy="2223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2" indent="-323851" lvl="1">
              <a:lnSpc>
                <a:spcPts val="6390"/>
              </a:lnSpc>
              <a:buAutoNum type="arabicPeriod" startAt="1"/>
            </a:pPr>
            <a:r>
              <a:rPr lang="en-US" b="true" sz="3000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What is government?</a:t>
            </a:r>
          </a:p>
          <a:p>
            <a:pPr algn="l" marL="647702" indent="-323851" lvl="1">
              <a:lnSpc>
                <a:spcPts val="6390"/>
              </a:lnSpc>
              <a:buAutoNum type="arabicPeriod" startAt="1"/>
            </a:pPr>
            <a:r>
              <a:rPr lang="en-US" b="true" sz="3000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Why </a:t>
            </a:r>
            <a:r>
              <a:rPr lang="en-US" b="true" sz="3000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is democracy importan</a:t>
            </a:r>
            <a:r>
              <a:rPr lang="en-US" b="true" sz="3000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t?</a:t>
            </a:r>
          </a:p>
          <a:p>
            <a:pPr algn="just">
              <a:lnSpc>
                <a:spcPts val="4200"/>
              </a:lnSpc>
            </a:pPr>
          </a:p>
        </p:txBody>
      </p:sp>
      <p:grpSp>
        <p:nvGrpSpPr>
          <p:cNvPr name="Group 12" id="12"/>
          <p:cNvGrpSpPr/>
          <p:nvPr/>
        </p:nvGrpSpPr>
        <p:grpSpPr>
          <a:xfrm rot="-5400000">
            <a:off x="1820098" y="950649"/>
            <a:ext cx="157142" cy="5450657"/>
            <a:chOff x="0" y="0"/>
            <a:chExt cx="41387" cy="143556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1387" cy="1435564"/>
            </a:xfrm>
            <a:custGeom>
              <a:avLst/>
              <a:gdLst/>
              <a:ahLst/>
              <a:cxnLst/>
              <a:rect r="r" b="b" t="t" l="l"/>
              <a:pathLst>
                <a:path h="1435564" w="41387">
                  <a:moveTo>
                    <a:pt x="0" y="0"/>
                  </a:moveTo>
                  <a:lnTo>
                    <a:pt x="41387" y="0"/>
                  </a:lnTo>
                  <a:lnTo>
                    <a:pt x="41387" y="1435564"/>
                  </a:lnTo>
                  <a:lnTo>
                    <a:pt x="0" y="1435564"/>
                  </a:lnTo>
                  <a:close/>
                </a:path>
              </a:pathLst>
            </a:custGeom>
            <a:solidFill>
              <a:srgbClr val="2657C1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66675"/>
              <a:ext cx="41387" cy="15022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40"/>
                </a:lnSpc>
              </a:pP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84714" y="346456"/>
            <a:ext cx="17703286" cy="9403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35"/>
              </a:lnSpc>
            </a:pPr>
            <a:r>
              <a:rPr lang="en-US" sz="4199" b="true">
                <a:solidFill>
                  <a:srgbClr val="2657C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Work for Presentation</a:t>
            </a:r>
          </a:p>
          <a:p>
            <a:pPr algn="l">
              <a:lnSpc>
                <a:spcPts val="2099"/>
              </a:lnSpc>
            </a:pPr>
          </a:p>
          <a:p>
            <a:pPr algn="l">
              <a:lnSpc>
                <a:spcPts val="5056"/>
              </a:lnSpc>
            </a:pPr>
            <a:r>
              <a:rPr lang="en-US" sz="32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1. Laws Students Should Know in Everyday Life (e.g., traffic laws, ID card regulations, posting online)</a:t>
            </a:r>
          </a:p>
          <a:p>
            <a:pPr algn="l">
              <a:lnSpc>
                <a:spcPts val="5056"/>
              </a:lnSpc>
            </a:pPr>
            <a:r>
              <a:rPr lang="en-US" sz="32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2. Rights and Responsibilities of Students as</a:t>
            </a:r>
          </a:p>
          <a:p>
            <a:pPr algn="l">
              <a:lnSpc>
                <a:spcPts val="5056"/>
              </a:lnSpc>
            </a:pPr>
            <a:r>
              <a:rPr lang="en-US" sz="32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Citizens</a:t>
            </a:r>
          </a:p>
          <a:p>
            <a:pPr algn="l">
              <a:lnSpc>
                <a:spcPts val="5056"/>
              </a:lnSpc>
            </a:pPr>
            <a:r>
              <a:rPr lang="en-US" sz="32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3. Cyberbullying and Thai Law</a:t>
            </a:r>
          </a:p>
          <a:p>
            <a:pPr algn="l">
              <a:lnSpc>
                <a:spcPts val="5056"/>
              </a:lnSpc>
            </a:pPr>
            <a:r>
              <a:rPr lang="en-US" sz="32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4. How to Use Social Media Without Breaking the Law</a:t>
            </a:r>
          </a:p>
          <a:p>
            <a:pPr algn="l">
              <a:lnSpc>
                <a:spcPts val="5056"/>
              </a:lnSpc>
            </a:pPr>
            <a:r>
              <a:rPr lang="en-US" sz="32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(e.g., defamation and computer-related laws in simple terms)</a:t>
            </a:r>
          </a:p>
          <a:p>
            <a:pPr algn="l">
              <a:lnSpc>
                <a:spcPts val="5056"/>
              </a:lnSpc>
            </a:pPr>
            <a:r>
              <a:rPr lang="en-US" sz="32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5. What Is the Rule of Law and Why Is It Important?</a:t>
            </a:r>
          </a:p>
          <a:p>
            <a:pPr algn="l">
              <a:lnSpc>
                <a:spcPts val="5056"/>
              </a:lnSpc>
            </a:pPr>
            <a:r>
              <a:rPr lang="en-US" sz="32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6. Why Does Society Need Laws?</a:t>
            </a:r>
          </a:p>
          <a:p>
            <a:pPr algn="l">
              <a:lnSpc>
                <a:spcPts val="5056"/>
              </a:lnSpc>
            </a:pPr>
            <a:r>
              <a:rPr lang="en-US" sz="32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(What would happen if there were no laws?)</a:t>
            </a:r>
          </a:p>
          <a:p>
            <a:pPr algn="l">
              <a:lnSpc>
                <a:spcPts val="5056"/>
              </a:lnSpc>
            </a:pPr>
            <a:r>
              <a:rPr lang="en-US" sz="32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7. Why Are Elections Important in a Democracy?</a:t>
            </a:r>
          </a:p>
          <a:p>
            <a:pPr algn="l">
              <a:lnSpc>
                <a:spcPts val="5056"/>
              </a:lnSpc>
            </a:pPr>
            <a:r>
              <a:rPr lang="en-US" sz="3200">
                <a:solidFill>
                  <a:srgbClr val="2657C1"/>
                </a:solidFill>
                <a:latin typeface="Poppins"/>
                <a:ea typeface="Poppins"/>
                <a:cs typeface="Poppins"/>
                <a:sym typeface="Poppins"/>
              </a:rPr>
              <a:t>8. Consumer Rights in Online Shopping (returns, scams, and basic legal </a:t>
            </a:r>
          </a:p>
          <a:p>
            <a:pPr algn="l">
              <a:lnSpc>
                <a:spcPts val="5056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DAG_djvW7TA</dc:identifier>
  <dcterms:modified xsi:type="dcterms:W3CDTF">2011-08-01T06:04:30Z</dcterms:modified>
  <cp:revision>1</cp:revision>
  <dc:title>English for Political Science</dc:title>
</cp:coreProperties>
</file>